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</p:sldMasterIdLst>
  <p:notesMasterIdLst>
    <p:notesMasterId r:id="rId33"/>
  </p:notesMasterIdLst>
  <p:handoutMasterIdLst>
    <p:handoutMasterId r:id="rId34"/>
  </p:handoutMasterIdLst>
  <p:sldIdLst>
    <p:sldId id="381" r:id="rId5"/>
    <p:sldId id="368" r:id="rId6"/>
    <p:sldId id="382" r:id="rId7"/>
    <p:sldId id="383" r:id="rId8"/>
    <p:sldId id="432" r:id="rId9"/>
    <p:sldId id="384" r:id="rId10"/>
    <p:sldId id="433" r:id="rId11"/>
    <p:sldId id="434" r:id="rId12"/>
    <p:sldId id="430" r:id="rId13"/>
    <p:sldId id="436" r:id="rId14"/>
    <p:sldId id="403" r:id="rId15"/>
    <p:sldId id="428" r:id="rId16"/>
    <p:sldId id="431" r:id="rId17"/>
    <p:sldId id="421" r:id="rId18"/>
    <p:sldId id="414" r:id="rId19"/>
    <p:sldId id="406" r:id="rId20"/>
    <p:sldId id="411" r:id="rId21"/>
    <p:sldId id="408" r:id="rId22"/>
    <p:sldId id="410" r:id="rId23"/>
    <p:sldId id="409" r:id="rId24"/>
    <p:sldId id="412" r:id="rId25"/>
    <p:sldId id="429" r:id="rId26"/>
    <p:sldId id="435" r:id="rId27"/>
    <p:sldId id="420" r:id="rId28"/>
    <p:sldId id="424" r:id="rId29"/>
    <p:sldId id="378" r:id="rId30"/>
    <p:sldId id="437" r:id="rId31"/>
    <p:sldId id="438" r:id="rId32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5DE9A-AF75-4545-B4AC-1818D28BAFF7}" v="60" dt="2020-05-14T20:02:10.7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3973" autoAdjust="0"/>
  </p:normalViewPr>
  <p:slideViewPr>
    <p:cSldViewPr>
      <p:cViewPr varScale="1">
        <p:scale>
          <a:sx n="72" d="100"/>
          <a:sy n="72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9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r-CA"/>
              <a:t>2015-10-30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0263CB-5261-474D-853A-4CA0352ECDFD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56490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6A0800-B5D2-497E-8A26-F243406AF63E}" type="datetimeFigureOut">
              <a:rPr lang="fr-CA" smtClean="0"/>
              <a:pPr/>
              <a:t>2021-04-09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r-CA"/>
              <a:t>2015-10-30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3EFD73-01F6-499F-82DD-0EB31D87BB84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293737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76D0-A102-40C3-A65E-E4CE841A4390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9545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fr-CA" baseline="0" dirty="0"/>
              <a:t>Est-ce nécessaire?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76D0-A102-40C3-A65E-E4CE841A4390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257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fr-CA" baseline="0" dirty="0"/>
              <a:t>Est-ce nécessaire?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76D0-A102-40C3-A65E-E4CE841A4390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300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fr-CA" baseline="0" dirty="0"/>
              <a:t>Est-ce nécessaire?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76D0-A102-40C3-A65E-E4CE841A4390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395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fr-CA" baseline="0" dirty="0"/>
              <a:t>Est-ce nécessaire?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76D0-A102-40C3-A65E-E4CE841A4390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731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fr-CA" baseline="0" dirty="0"/>
              <a:t>Est-ce nécessaire?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76D0-A102-40C3-A65E-E4CE841A4390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50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fr-CA" baseline="0" dirty="0"/>
              <a:t>Est-ce nécessaire?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76D0-A102-40C3-A65E-E4CE841A4390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326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fr-CA" baseline="0" dirty="0"/>
              <a:t>Est-ce nécessaire?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76D0-A102-40C3-A65E-E4CE841A4390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9382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fr-CA" baseline="0" dirty="0"/>
              <a:t>Est-ce nécessaire?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76D0-A102-40C3-A65E-E4CE841A4390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2227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fr-CA" baseline="0" dirty="0"/>
              <a:t>Est-ce nécessaire?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76D0-A102-40C3-A65E-E4CE841A4390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266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07AB-DA0F-456B-B26C-2D35D06073E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2021-04-09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DFC6-FA11-4F37-BF8A-254CC7E51F72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27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07AB-DA0F-456B-B26C-2D35D06073E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2021-04-09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DFC6-FA11-4F37-BF8A-254CC7E51F72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5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07AB-DA0F-456B-B26C-2D35D06073E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2021-04-09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DFC6-FA11-4F37-BF8A-254CC7E51F72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29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763713" y="1340768"/>
            <a:ext cx="3461890" cy="4967957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361950" indent="-200025">
              <a:defRPr sz="1400"/>
            </a:lvl2pPr>
            <a:lvl3pPr marL="542925" indent="-180975">
              <a:defRPr sz="1400"/>
            </a:lvl3pPr>
            <a:lvl4pPr marL="714375" indent="-171450">
              <a:defRPr sz="1400"/>
            </a:lvl4pPr>
            <a:lvl5pPr marL="895350" indent="-180975">
              <a:defRPr sz="1400"/>
            </a:lvl5pPr>
          </a:lstStyle>
          <a:p>
            <a:pPr lvl="0"/>
            <a:r>
              <a:rPr lang="fr-FR" dirty="0"/>
              <a:t>Insérez votre texte ici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0" name="Espace réservé de l'image de la bibliothèque 2"/>
          <p:cNvSpPr>
            <a:spLocks noGrp="1"/>
          </p:cNvSpPr>
          <p:nvPr>
            <p:ph type="clipArt" sz="quarter" idx="15" hasCustomPrompt="1"/>
          </p:nvPr>
        </p:nvSpPr>
        <p:spPr>
          <a:xfrm>
            <a:off x="5435600" y="1341438"/>
            <a:ext cx="3313113" cy="49672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0" baseline="0"/>
            </a:lvl1pPr>
          </a:lstStyle>
          <a:p>
            <a:r>
              <a:rPr lang="fr-CA" dirty="0"/>
              <a:t>Insérez votre image / tableau ici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1763688" y="216072"/>
            <a:ext cx="6971064" cy="504057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2000"/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12" name="Espace réservé du numéro de diapositive 5"/>
          <p:cNvSpPr txBox="1">
            <a:spLocks/>
          </p:cNvSpPr>
          <p:nvPr userDrawn="1"/>
        </p:nvSpPr>
        <p:spPr>
          <a:xfrm>
            <a:off x="7514040" y="6508200"/>
            <a:ext cx="1570464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F647BD-B8E4-4F3B-9EBE-B76F5DC26368}" type="slidenum">
              <a:rPr lang="fr-CA" sz="1000" smtClean="0"/>
              <a:pPr/>
              <a:t>‹N°›</a:t>
            </a:fld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177919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07AB-DA0F-456B-B26C-2D35D06073E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2021-04-09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DFC6-FA11-4F37-BF8A-254CC7E51F72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1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07AB-DA0F-456B-B26C-2D35D06073E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2021-04-09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DFC6-FA11-4F37-BF8A-254CC7E51F72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42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07AB-DA0F-456B-B26C-2D35D06073E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2021-04-09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DFC6-FA11-4F37-BF8A-254CC7E51F72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07AB-DA0F-456B-B26C-2D35D06073E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2021-04-09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DFC6-FA11-4F37-BF8A-254CC7E51F72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1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07AB-DA0F-456B-B26C-2D35D06073E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2021-04-09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DFC6-FA11-4F37-BF8A-254CC7E51F72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3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07AB-DA0F-456B-B26C-2D35D06073E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2021-04-09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DFC6-FA11-4F37-BF8A-254CC7E51F72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7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5BA07AB-DA0F-456B-B26C-2D35D06073E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2021-04-09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E4DFC6-FA11-4F37-BF8A-254CC7E51F72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3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07AB-DA0F-456B-B26C-2D35D06073E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2021-04-09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DFC6-FA11-4F37-BF8A-254CC7E51F72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0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5BA07AB-DA0F-456B-B26C-2D35D06073ED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2021-04-09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E4DFC6-FA11-4F37-BF8A-254CC7E51F72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A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93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7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.jpeg"/><Relationship Id="rId10" Type="http://schemas.openxmlformats.org/officeDocument/2006/relationships/tags" Target="../tags/tag10.xml"/><Relationship Id="rId19" Type="http://schemas.openxmlformats.org/officeDocument/2006/relationships/image" Target="../media/image8.jp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emf"/><Relationship Id="rId22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tags" Target="../tags/tag15.xml"/><Relationship Id="rId21" Type="http://schemas.openxmlformats.org/officeDocument/2006/relationships/image" Target="../media/image20.png"/><Relationship Id="rId7" Type="http://schemas.openxmlformats.org/officeDocument/2006/relationships/tags" Target="../tags/tag19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tags" Target="../tags/tag1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23.png"/><Relationship Id="rId5" Type="http://schemas.openxmlformats.org/officeDocument/2006/relationships/tags" Target="../tags/tag17.xml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tags" Target="../tags/tag22.xml"/><Relationship Id="rId19" Type="http://schemas.openxmlformats.org/officeDocument/2006/relationships/image" Target="../media/image18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tags" Target="../tags/tag45.xml"/><Relationship Id="rId7" Type="http://schemas.openxmlformats.org/officeDocument/2006/relationships/image" Target="../media/image13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dirty="0">
                <a:solidFill>
                  <a:srgbClr val="00B0F0"/>
                </a:solidFill>
              </a:rPr>
              <a:t>Rencontre des formateurs des entreprises</a:t>
            </a:r>
          </a:p>
          <a:p>
            <a:endParaRPr lang="fr-CA" dirty="0"/>
          </a:p>
        </p:txBody>
      </p:sp>
      <p:pic>
        <p:nvPicPr>
          <p:cNvPr id="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57" y="3895029"/>
            <a:ext cx="1456942" cy="12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e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04" y="5513920"/>
            <a:ext cx="1592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Q2c6mm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404" y="5704358"/>
            <a:ext cx="16922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08" y="5648126"/>
            <a:ext cx="16764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laude\Desktop\Powerpoint CSBE\logo CIMIC grisfondblanc.b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10" y="2606550"/>
            <a:ext cx="1265395" cy="115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312" y="2606550"/>
            <a:ext cx="1290439" cy="1290439"/>
          </a:xfrm>
          <a:prstGeom prst="rect">
            <a:avLst/>
          </a:prstGeom>
        </p:spPr>
      </p:pic>
      <p:pic>
        <p:nvPicPr>
          <p:cNvPr id="11" name="Image 1" descr="logo MRC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46" y="3801817"/>
            <a:ext cx="1534725" cy="14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837" y="4323829"/>
            <a:ext cx="1333500" cy="571500"/>
          </a:xfrm>
          <a:prstGeom prst="rect">
            <a:avLst/>
          </a:prstGeom>
        </p:spPr>
      </p:pic>
      <p:pic>
        <p:nvPicPr>
          <p:cNvPr id="13" name="Image 12"/>
          <p:cNvPicPr/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14703"/>
            <a:ext cx="2019935" cy="741045"/>
          </a:xfrm>
          <a:prstGeom prst="rect">
            <a:avLst/>
          </a:prstGeom>
        </p:spPr>
      </p:pic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2699792" y="694437"/>
            <a:ext cx="5098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/>
              <a:t>Projet de formation DEP Soudage-montage</a:t>
            </a:r>
          </a:p>
          <a:p>
            <a:pPr algn="ctr"/>
            <a:r>
              <a:rPr lang="fr-CA" dirty="0"/>
              <a:t>(Entreprises - CIMIC)</a:t>
            </a:r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2963220" y="142794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A" sz="1600" b="1" dirty="0"/>
              <a:t>Le vendredi 21 février 2020</a:t>
            </a:r>
          </a:p>
        </p:txBody>
      </p:sp>
    </p:spTree>
    <p:extLst>
      <p:ext uri="{BB962C8B-B14F-4D97-AF65-F5344CB8AC3E}">
        <p14:creationId xmlns:p14="http://schemas.microsoft.com/office/powerpoint/2010/main" val="245261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7812360" cy="60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9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Projet de formation DEP Soudage-montage</a:t>
            </a:r>
          </a:p>
          <a:p>
            <a:r>
              <a:rPr lang="fr-FR" dirty="0"/>
              <a:t>(Entreprises – CIMIC)</a:t>
            </a:r>
          </a:p>
          <a:p>
            <a:endParaRPr lang="fr-FR" dirty="0"/>
          </a:p>
        </p:txBody>
      </p:sp>
      <p:sp>
        <p:nvSpPr>
          <p:cNvPr id="5" name="Espace réservé du texte 1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899592" y="1124744"/>
            <a:ext cx="7683398" cy="4824536"/>
          </a:xfrm>
        </p:spPr>
        <p:txBody>
          <a:bodyPr vert="horz" lIns="0" tIns="45720" rIns="0" bIns="45720" rtlCol="0" anchor="t">
            <a:noAutofit/>
          </a:bodyPr>
          <a:lstStyle/>
          <a:p>
            <a:pPr marL="542925"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fr-CA" sz="3200" dirty="0">
                <a:solidFill>
                  <a:srgbClr val="00B0F0"/>
                </a:solidFill>
              </a:rPr>
              <a:t>Première séquence de stage en entreprise</a:t>
            </a:r>
            <a:endParaRPr lang="fr-CA" sz="3200" dirty="0">
              <a:solidFill>
                <a:srgbClr val="00B0F0"/>
              </a:solidFill>
              <a:cs typeface="Calibri"/>
            </a:endParaRPr>
          </a:p>
          <a:p>
            <a:pPr marL="542925">
              <a:spcBef>
                <a:spcPts val="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</a:pPr>
            <a:r>
              <a:rPr lang="fr-CA" sz="1800" dirty="0">
                <a:solidFill>
                  <a:schemeClr val="tx1"/>
                </a:solidFill>
              </a:rPr>
              <a:t>(14 jours, 3 semaines, 112 heures) – Du 9 au 27 mars 2020</a:t>
            </a:r>
          </a:p>
          <a:p>
            <a:pPr marL="501650">
              <a:spcAft>
                <a:spcPts val="2000"/>
              </a:spcAft>
              <a:buClr>
                <a:schemeClr val="accent1">
                  <a:lumMod val="75000"/>
                </a:schemeClr>
              </a:buClr>
            </a:pP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336D9849-22CF-452C-96DD-A7642460B83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47664" y="2348879"/>
            <a:ext cx="7272808" cy="400501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1950" indent="-2000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buFont typeface="Wingdings" panose="05000000000000000000" pitchFamily="2" charset="2"/>
              <a:buChar char="ü"/>
            </a:pPr>
            <a:r>
              <a:rPr lang="fr-CA" sz="2400" dirty="0"/>
              <a:t>Sensibilisation aux règles de santé et sécurité </a:t>
            </a:r>
            <a:r>
              <a:rPr lang="fr-CA" sz="2400" dirty="0">
                <a:solidFill>
                  <a:srgbClr val="0070C0"/>
                </a:solidFill>
              </a:rPr>
              <a:t>(8 heures)</a:t>
            </a:r>
            <a:endParaRPr lang="fr-CA" sz="2400" dirty="0"/>
          </a:p>
          <a:p>
            <a:pPr marL="357188" indent="-357188">
              <a:buFont typeface="Wingdings" panose="05000000000000000000" pitchFamily="2" charset="2"/>
              <a:buChar char="ü"/>
            </a:pPr>
            <a:r>
              <a:rPr lang="fr-CA" sz="2400" dirty="0"/>
              <a:t>Utilisation d'appareils de coupage et de façonnage</a:t>
            </a:r>
          </a:p>
          <a:p>
            <a:pPr marL="357188">
              <a:spcBef>
                <a:spcPts val="0"/>
              </a:spcBef>
            </a:pPr>
            <a:r>
              <a:rPr lang="fr-CA" sz="2400" dirty="0">
                <a:solidFill>
                  <a:srgbClr val="0070C0"/>
                </a:solidFill>
              </a:rPr>
              <a:t>(20 heures)</a:t>
            </a:r>
          </a:p>
          <a:p>
            <a:pPr marL="357188" indent="-357188">
              <a:buFont typeface="Wingdings" panose="05000000000000000000" pitchFamily="2" charset="2"/>
              <a:buChar char="ü"/>
            </a:pPr>
            <a:r>
              <a:rPr lang="fr-CA" sz="2400" dirty="0"/>
              <a:t>Préparation de pièces </a:t>
            </a:r>
            <a:r>
              <a:rPr lang="fr-CA" sz="2400" dirty="0">
                <a:solidFill>
                  <a:srgbClr val="0070C0"/>
                </a:solidFill>
              </a:rPr>
              <a:t>(20 heures)</a:t>
            </a:r>
            <a:endParaRPr lang="fr-CA" sz="2400" dirty="0"/>
          </a:p>
          <a:p>
            <a:pPr marL="357188" indent="-357188">
              <a:buFont typeface="Wingdings" panose="05000000000000000000" pitchFamily="2" charset="2"/>
              <a:buChar char="ü"/>
            </a:pPr>
            <a:r>
              <a:rPr lang="fr-CA" sz="2400" dirty="0"/>
              <a:t>Réalisation d'assemblages de base </a:t>
            </a:r>
            <a:r>
              <a:rPr lang="fr-CA" sz="2400" dirty="0">
                <a:solidFill>
                  <a:srgbClr val="0070C0"/>
                </a:solidFill>
              </a:rPr>
              <a:t>(11 heures)</a:t>
            </a:r>
          </a:p>
          <a:p>
            <a:pPr marL="357188" indent="-357188">
              <a:buFont typeface="Wingdings" panose="05000000000000000000" pitchFamily="2" charset="2"/>
              <a:buChar char="ü"/>
            </a:pPr>
            <a:r>
              <a:rPr lang="fr-CA" sz="2400" dirty="0"/>
              <a:t>Réalisation d'assemblages simples </a:t>
            </a:r>
            <a:r>
              <a:rPr lang="fr-CA" sz="2400" dirty="0">
                <a:solidFill>
                  <a:srgbClr val="0070C0"/>
                </a:solidFill>
              </a:rPr>
              <a:t>(26 heures)</a:t>
            </a:r>
          </a:p>
          <a:p>
            <a:pPr marL="357188" indent="-357188">
              <a:buFont typeface="Wingdings" panose="05000000000000000000" pitchFamily="2" charset="2"/>
              <a:buChar char="ü"/>
            </a:pPr>
            <a:r>
              <a:rPr lang="fr-CA" sz="2400" dirty="0"/>
              <a:t>Réalisation d'assemblages de complexité moyenne</a:t>
            </a:r>
          </a:p>
          <a:p>
            <a:pPr marL="357188">
              <a:spcBef>
                <a:spcPts val="0"/>
              </a:spcBef>
            </a:pPr>
            <a:r>
              <a:rPr lang="fr-CA" sz="2400" dirty="0">
                <a:solidFill>
                  <a:srgbClr val="0070C0"/>
                </a:solidFill>
              </a:rPr>
              <a:t>(27 heures)</a:t>
            </a:r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713046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117001" cy="602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4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Projet de formation DEP Soudage-montage</a:t>
            </a:r>
          </a:p>
          <a:p>
            <a:r>
              <a:rPr lang="fr-FR" dirty="0"/>
              <a:t>(Entreprises – CIMIC)</a:t>
            </a:r>
          </a:p>
          <a:p>
            <a:endParaRPr lang="fr-FR" dirty="0"/>
          </a:p>
        </p:txBody>
      </p:sp>
      <p:sp>
        <p:nvSpPr>
          <p:cNvPr id="5" name="Espace réservé du texte 1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1460602" y="1196752"/>
            <a:ext cx="7503886" cy="5184576"/>
          </a:xfrm>
        </p:spPr>
        <p:txBody>
          <a:bodyPr vert="horz" lIns="0" tIns="45720" rIns="0" bIns="45720" rtlCol="0" anchor="t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fr-CA" sz="4000" b="1" dirty="0">
                <a:solidFill>
                  <a:srgbClr val="00B0F0"/>
                </a:solidFill>
              </a:rPr>
              <a:t>Module 6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fr-CA" sz="4000" b="1" dirty="0">
                <a:solidFill>
                  <a:srgbClr val="000000"/>
                </a:solidFill>
              </a:rPr>
              <a:t>Utilisation d’appareils de coupage et de façonnage</a:t>
            </a:r>
            <a:endParaRPr lang="fr-CA" sz="4000" b="1">
              <a:solidFill>
                <a:srgbClr val="000000"/>
              </a:solidFill>
              <a:cs typeface="Calibri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fr-CA" sz="4000" b="1" dirty="0">
              <a:solidFill>
                <a:srgbClr val="000000"/>
              </a:solidFill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fr-CA" sz="4000" b="1" dirty="0">
                <a:solidFill>
                  <a:srgbClr val="00B0F0"/>
                </a:solidFill>
              </a:rPr>
              <a:t>Module 7</a:t>
            </a:r>
            <a:endParaRPr lang="fr-CA" sz="4000" b="1">
              <a:solidFill>
                <a:srgbClr val="00B0F0"/>
              </a:solidFill>
              <a:cs typeface="Calibri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fr-CA" sz="4000" b="1" dirty="0">
                <a:solidFill>
                  <a:srgbClr val="000000"/>
                </a:solidFill>
              </a:rPr>
              <a:t>Préparation de pièces</a:t>
            </a:r>
            <a:endParaRPr lang="fr-CA" sz="4000" b="1" dirty="0">
              <a:solidFill>
                <a:srgbClr val="000000"/>
              </a:solidFill>
              <a:cs typeface="Calibri"/>
            </a:endParaRPr>
          </a:p>
          <a:p>
            <a:pPr marL="501650">
              <a:spcAft>
                <a:spcPts val="2000"/>
              </a:spcAft>
              <a:buClr>
                <a:schemeClr val="accent1">
                  <a:lumMod val="75000"/>
                </a:schemeClr>
              </a:buClr>
            </a:pP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9712" y="1582958"/>
            <a:ext cx="7193655" cy="501439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051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60851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29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0688"/>
            <a:ext cx="5400600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2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9070"/>
            <a:ext cx="8640960" cy="41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51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08" y="116632"/>
            <a:ext cx="6424183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40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84887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1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16632"/>
            <a:ext cx="590465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9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4"/>
            <p:custDataLst>
              <p:tags r:id="rId1"/>
            </p:custDataLst>
          </p:nvPr>
        </p:nvSpPr>
        <p:spPr>
          <a:xfrm>
            <a:off x="1403648" y="1340768"/>
            <a:ext cx="6971039" cy="496795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fr-CA" sz="4000" b="1" dirty="0">
                <a:latin typeface="Calibri Light" panose="020F0302020204030204" pitchFamily="34" charset="0"/>
              </a:rPr>
              <a:t>Entreprises participantes</a:t>
            </a:r>
          </a:p>
          <a:p>
            <a:pPr>
              <a:spcBef>
                <a:spcPts val="0"/>
              </a:spcBef>
            </a:pPr>
            <a:r>
              <a:rPr lang="fr-CA" sz="26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Formation DEP Soudage-montage </a:t>
            </a:r>
          </a:p>
          <a:p>
            <a:pPr>
              <a:spcBef>
                <a:spcPts val="0"/>
              </a:spcBef>
            </a:pPr>
            <a:r>
              <a:rPr lang="fr-CA" sz="26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(Entreprises - CIMIC)</a:t>
            </a:r>
          </a:p>
          <a:p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624"/>
            <a:ext cx="5771593" cy="1399719"/>
          </a:xfrm>
          <a:prstGeom prst="rect">
            <a:avLst/>
          </a:prstGeom>
        </p:spPr>
      </p:pic>
      <p:pic>
        <p:nvPicPr>
          <p:cNvPr id="17" name="Picture 2" descr="C:\Users\Claude\Desktop\Powerpoint CSBE\logo CIMIC grisfondblanc.b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265395" cy="115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orgat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063" y="2903319"/>
            <a:ext cx="136015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35" y="3896461"/>
            <a:ext cx="1813557" cy="589316"/>
          </a:xfrm>
          <a:prstGeom prst="rect">
            <a:avLst/>
          </a:prstGeom>
        </p:spPr>
      </p:pic>
      <p:pic>
        <p:nvPicPr>
          <p:cNvPr id="2054" name="Picture 6" descr="RÃ©sultats de recherche d'images pour Â«Â acier trimax sainte marieÂ Â»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22" y="2918106"/>
            <a:ext cx="1656184" cy="73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usinagexpress.com/sites/24420/usinagexpress-logo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17" y="3969495"/>
            <a:ext cx="1584176" cy="5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/>
          <p:cNvPicPr/>
          <p:nvPr>
            <p:custDataLst>
              <p:tags r:id="rId8"/>
            </p:custData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9" b="26134"/>
          <a:stretch/>
        </p:blipFill>
        <p:spPr>
          <a:xfrm>
            <a:off x="1403648" y="2950721"/>
            <a:ext cx="1685517" cy="672678"/>
          </a:xfrm>
          <a:prstGeom prst="rect">
            <a:avLst/>
          </a:prstGeom>
        </p:spPr>
      </p:pic>
      <p:sp>
        <p:nvSpPr>
          <p:cNvPr id="7" name="AutoShape 10" descr="RÃ©sultats de recherche d'images pour Â«Â mÃ©tal sartiganÂ Â»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2060" name="Picture 12" descr="RÃ©sultats de recherche d'images pour Â«Â mÃ©tal sartiganÂ Â»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39" y="3100531"/>
            <a:ext cx="1992115" cy="56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67" y="3876629"/>
            <a:ext cx="1724282" cy="6864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79" y="4864716"/>
            <a:ext cx="1900331" cy="5632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53" y="3964389"/>
            <a:ext cx="1983480" cy="60692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52" y="4726224"/>
            <a:ext cx="1681283" cy="66257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09" y="5792308"/>
            <a:ext cx="1820626" cy="74868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11" y="4873271"/>
            <a:ext cx="2001788" cy="53506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74" y="5722082"/>
            <a:ext cx="1687524" cy="94501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63" y="5764294"/>
            <a:ext cx="1878122" cy="77531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09" y="4730725"/>
            <a:ext cx="1773689" cy="7416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302" y="5818615"/>
            <a:ext cx="1380952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54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88640"/>
            <a:ext cx="813690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41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6" y="94785"/>
            <a:ext cx="8287907" cy="6070520"/>
          </a:xfrm>
          <a:prstGeom prst="rect">
            <a:avLst/>
          </a:prstGeom>
        </p:spPr>
      </p:pic>
      <p:sp>
        <p:nvSpPr>
          <p:cNvPr id="4" name="Multiplication 3"/>
          <p:cNvSpPr/>
          <p:nvPr/>
        </p:nvSpPr>
        <p:spPr>
          <a:xfrm>
            <a:off x="2699792" y="2060848"/>
            <a:ext cx="3456384" cy="3672408"/>
          </a:xfrm>
          <a:prstGeom prst="mathMultiply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0402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3" y="620688"/>
            <a:ext cx="8747143" cy="482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57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9792" y="2276872"/>
            <a:ext cx="4572000" cy="1938992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lvl="0" algn="ctr"/>
            <a:r>
              <a:rPr lang="fr-CA" sz="4000" b="1" dirty="0">
                <a:solidFill>
                  <a:srgbClr val="00B0F0"/>
                </a:solidFill>
              </a:rPr>
              <a:t>Module 3</a:t>
            </a:r>
            <a:endParaRPr lang="fr-CA" sz="4000" b="1">
              <a:solidFill>
                <a:srgbClr val="00B0F0"/>
              </a:solidFill>
              <a:cs typeface="Calibri"/>
            </a:endParaRPr>
          </a:p>
          <a:p>
            <a:pPr lvl="0" algn="ctr"/>
            <a:r>
              <a:rPr lang="fr-CA" sz="4000" b="1" dirty="0">
                <a:solidFill>
                  <a:srgbClr val="000000"/>
                </a:solidFill>
              </a:rPr>
              <a:t>Traçage de croquis et de dessins</a:t>
            </a:r>
            <a:endParaRPr lang="fr-CA" sz="4000" b="1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786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1" y="175759"/>
            <a:ext cx="8545118" cy="606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41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4363059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40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398"/>
            <a:ext cx="9144000" cy="511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79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Projet de formation DEP Soudage-montage</a:t>
            </a:r>
          </a:p>
          <a:p>
            <a:r>
              <a:rPr lang="fr-FR" dirty="0"/>
              <a:t>(Entreprises – CIMIC)</a:t>
            </a:r>
          </a:p>
          <a:p>
            <a:endParaRPr lang="fr-FR" dirty="0"/>
          </a:p>
        </p:txBody>
      </p:sp>
      <p:sp>
        <p:nvSpPr>
          <p:cNvPr id="5" name="Espace réservé du texte 1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1460602" y="1196752"/>
            <a:ext cx="7503886" cy="5184576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spcAft>
                <a:spcPts val="2000"/>
              </a:spcAft>
              <a:buClr>
                <a:schemeClr val="accent1">
                  <a:lumMod val="75000"/>
                </a:schemeClr>
              </a:buClr>
            </a:pPr>
            <a:r>
              <a:rPr lang="fr-CA" sz="4000" dirty="0">
                <a:solidFill>
                  <a:srgbClr val="00B0F0"/>
                </a:solidFill>
              </a:rPr>
              <a:t>Questions diverses</a:t>
            </a:r>
          </a:p>
        </p:txBody>
      </p:sp>
      <p:pic>
        <p:nvPicPr>
          <p:cNvPr id="6" name="Espace réservé du contenu 3" descr="C:\Users\chantal.jacques.CSBE.004\AppData\Local\Microsoft\Windows\Temporary Internet Files\Content.IE5\ZYTLXF02\question-mark[1].png">
            <a:extLst>
              <a:ext uri="{FF2B5EF4-FFF2-40B4-BE49-F238E27FC236}">
                <a16:creationId xmlns:a16="http://schemas.microsoft.com/office/drawing/2014/main" id="{05DEAAD5-330C-4D6F-9C14-32D9DA7D0527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288638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023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Projet de formation DEP Soudage-montage</a:t>
            </a:r>
          </a:p>
          <a:p>
            <a:r>
              <a:rPr lang="fr-FR" dirty="0"/>
              <a:t>(Entreprises – CIMIC)</a:t>
            </a:r>
          </a:p>
          <a:p>
            <a:endParaRPr lang="fr-FR" dirty="0"/>
          </a:p>
        </p:txBody>
      </p:sp>
      <p:sp>
        <p:nvSpPr>
          <p:cNvPr id="5" name="Espace réservé du texte 1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1460602" y="1196752"/>
            <a:ext cx="7503886" cy="5184576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r>
              <a:rPr lang="fr-CA" sz="4000" dirty="0">
                <a:solidFill>
                  <a:srgbClr val="00B0F0"/>
                </a:solidFill>
              </a:rPr>
              <a:t>Visite de l’atelier de soudage</a:t>
            </a:r>
          </a:p>
          <a:p>
            <a:pPr>
              <a:spcBef>
                <a:spcPts val="0"/>
              </a:spcBef>
              <a:spcAft>
                <a:spcPts val="2000"/>
              </a:spcAft>
              <a:buClr>
                <a:schemeClr val="accent1">
                  <a:lumMod val="75000"/>
                </a:schemeClr>
              </a:buClr>
            </a:pPr>
            <a:r>
              <a:rPr lang="fr-CA" sz="4000" dirty="0">
                <a:solidFill>
                  <a:srgbClr val="00B0F0"/>
                </a:solidFill>
              </a:rPr>
              <a:t>et rencontre avec les élèves</a:t>
            </a:r>
          </a:p>
        </p:txBody>
      </p:sp>
      <p:pic>
        <p:nvPicPr>
          <p:cNvPr id="8" name="Picture 2" descr="C:\Users\Claude\Desktop\Powerpoint CSBE\logo CIMIC grisfondblanc.bmp">
            <a:extLst>
              <a:ext uri="{FF2B5EF4-FFF2-40B4-BE49-F238E27FC236}">
                <a16:creationId xmlns:a16="http://schemas.microsoft.com/office/drawing/2014/main" id="{AB258A4E-C77F-4526-A8FB-19BB76FB066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462" y="3616248"/>
            <a:ext cx="1576975" cy="143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EB2C66F-B4B4-4F8B-83B6-EC7E9C275C7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145" y="3789040"/>
            <a:ext cx="2374148" cy="10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4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Projet de formation DEP Soudage-montage</a:t>
            </a:r>
          </a:p>
          <a:p>
            <a:r>
              <a:rPr lang="fr-FR" dirty="0"/>
              <a:t>(Entreprises – CIMIC)</a:t>
            </a:r>
          </a:p>
          <a:p>
            <a:endParaRPr lang="fr-FR" dirty="0"/>
          </a:p>
        </p:txBody>
      </p:sp>
      <p:sp>
        <p:nvSpPr>
          <p:cNvPr id="5" name="Espace réservé du texte 1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1460602" y="1196752"/>
            <a:ext cx="7503886" cy="5184576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spcAft>
                <a:spcPts val="2000"/>
              </a:spcAft>
              <a:buClr>
                <a:schemeClr val="accent1">
                  <a:lumMod val="75000"/>
                </a:schemeClr>
              </a:buClr>
            </a:pPr>
            <a:r>
              <a:rPr lang="fr-CA" sz="4000" dirty="0">
                <a:solidFill>
                  <a:srgbClr val="00B0F0"/>
                </a:solidFill>
              </a:rPr>
              <a:t>Ordre du jour</a:t>
            </a:r>
          </a:p>
          <a:p>
            <a:pPr marL="539750" lvl="0" indent="-36322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fr-CA" sz="2400" dirty="0">
                <a:solidFill>
                  <a:srgbClr val="000000"/>
                </a:solidFill>
              </a:rPr>
              <a:t>	</a:t>
            </a:r>
            <a:r>
              <a:rPr lang="fr-CA" sz="2300" dirty="0">
                <a:solidFill>
                  <a:srgbClr val="000000"/>
                </a:solidFill>
              </a:rPr>
              <a:t>Mot de bienvenue	</a:t>
            </a:r>
            <a:endParaRPr lang="fr-CA" sz="2300" dirty="0">
              <a:solidFill>
                <a:srgbClr val="000000"/>
              </a:solidFill>
              <a:cs typeface="Calibri"/>
            </a:endParaRPr>
          </a:p>
          <a:p>
            <a:pPr marL="539750" indent="-36322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fr-CA" sz="2300" dirty="0">
                <a:solidFill>
                  <a:srgbClr val="000000"/>
                </a:solidFill>
              </a:rPr>
              <a:t>Constats de la formation duale et développement</a:t>
            </a:r>
            <a:endParaRPr lang="fr-CA" sz="2300" dirty="0">
              <a:solidFill>
                <a:srgbClr val="000000"/>
              </a:solidFill>
              <a:cs typeface="Calibri"/>
            </a:endParaRPr>
          </a:p>
          <a:p>
            <a:pPr marL="539750" indent="-36322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fr-CA" sz="2300" dirty="0">
                <a:solidFill>
                  <a:srgbClr val="000000"/>
                </a:solidFill>
              </a:rPr>
              <a:t>Calendrier de formation</a:t>
            </a:r>
            <a:endParaRPr lang="fr-CA" sz="2300" dirty="0">
              <a:solidFill>
                <a:srgbClr val="000000"/>
              </a:solidFill>
              <a:cs typeface="Calibri"/>
            </a:endParaRPr>
          </a:p>
          <a:p>
            <a:pPr marL="539750" indent="-36322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fr-CA" sz="2300" dirty="0">
                <a:solidFill>
                  <a:srgbClr val="000000"/>
                </a:solidFill>
              </a:rPr>
              <a:t>	Prochain stage : les apprentissages</a:t>
            </a:r>
            <a:endParaRPr lang="fr-CA" sz="2300" dirty="0">
              <a:solidFill>
                <a:srgbClr val="000000"/>
              </a:solidFill>
              <a:cs typeface="Calibri"/>
            </a:endParaRPr>
          </a:p>
          <a:p>
            <a:pPr marL="539750" lvl="0" indent="-36322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fr-CA" sz="2300" dirty="0">
                <a:solidFill>
                  <a:srgbClr val="000000"/>
                </a:solidFill>
              </a:rPr>
              <a:t>	Questions diverses</a:t>
            </a:r>
            <a:endParaRPr lang="fr-CA" sz="2300" dirty="0">
              <a:solidFill>
                <a:srgbClr val="000000"/>
              </a:solidFill>
              <a:cs typeface="Calibri"/>
            </a:endParaRPr>
          </a:p>
          <a:p>
            <a:pPr marL="539750" lvl="0" indent="-36322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fr-CA" sz="2300" dirty="0">
                <a:solidFill>
                  <a:srgbClr val="000000"/>
                </a:solidFill>
              </a:rPr>
              <a:t>Visite de l’atelier de soudage et rencontre avec les élèves</a:t>
            </a:r>
            <a:endParaRPr lang="fr-CA" sz="23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386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Projet de formation DEP Soudage-montage</a:t>
            </a:r>
          </a:p>
          <a:p>
            <a:r>
              <a:rPr lang="fr-FR" dirty="0"/>
              <a:t>(Entreprises – CIMIC)</a:t>
            </a:r>
          </a:p>
          <a:p>
            <a:endParaRPr lang="fr-FR" dirty="0"/>
          </a:p>
        </p:txBody>
      </p:sp>
      <p:sp>
        <p:nvSpPr>
          <p:cNvPr id="5" name="Espace réservé du texte 1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1460602" y="836711"/>
            <a:ext cx="7503886" cy="5555775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tabLst>
                <a:tab pos="536575" algn="l"/>
              </a:tabLst>
            </a:pPr>
            <a:r>
              <a:rPr lang="fr-CA" sz="3200" dirty="0">
                <a:solidFill>
                  <a:srgbClr val="00B0F0"/>
                </a:solidFill>
              </a:rPr>
              <a:t>Mot de bienvenue</a:t>
            </a:r>
            <a:endParaRPr lang="fr-CA" sz="3200" dirty="0">
              <a:solidFill>
                <a:srgbClr val="000000"/>
              </a:solidFill>
            </a:endParaRPr>
          </a:p>
          <a:p>
            <a:pPr marL="542925" indent="-357188">
              <a:lnSpc>
                <a:spcPct val="10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2400" dirty="0">
                <a:solidFill>
                  <a:schemeClr val="tx1"/>
                </a:solidFill>
              </a:rPr>
              <a:t>Présentation des enseignants</a:t>
            </a:r>
          </a:p>
          <a:p>
            <a:pPr marL="542925" indent="-357188">
              <a:lnSpc>
                <a:spcPct val="10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2400" dirty="0">
                <a:solidFill>
                  <a:schemeClr val="tx1"/>
                </a:solidFill>
              </a:rPr>
              <a:t>Présentation des formateurs et fonctionnement de la formation duale dans l'entreprise</a:t>
            </a:r>
            <a:endParaRPr lang="fr-CA" sz="2400" dirty="0">
              <a:solidFill>
                <a:schemeClr val="tx1"/>
              </a:solidFill>
              <a:cs typeface="Calibri"/>
            </a:endParaRPr>
          </a:p>
          <a:p>
            <a:pPr marL="501650">
              <a:spcAft>
                <a:spcPts val="2000"/>
              </a:spcAft>
              <a:buClr>
                <a:schemeClr val="accent1">
                  <a:lumMod val="75000"/>
                </a:schemeClr>
              </a:buClr>
            </a:pPr>
            <a:endParaRPr lang="fr-C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8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Projet de formation DEP Soudage-montage</a:t>
            </a:r>
          </a:p>
          <a:p>
            <a:r>
              <a:rPr lang="fr-FR" dirty="0"/>
              <a:t>(Entreprises – CIMIC)</a:t>
            </a:r>
          </a:p>
          <a:p>
            <a:endParaRPr lang="fr-FR" dirty="0"/>
          </a:p>
        </p:txBody>
      </p:sp>
      <p:sp>
        <p:nvSpPr>
          <p:cNvPr id="5" name="Espace réservé du texte 1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1460602" y="720129"/>
            <a:ext cx="7503886" cy="5661199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spcAft>
                <a:spcPts val="2000"/>
              </a:spcAft>
              <a:buClr>
                <a:schemeClr val="accent1">
                  <a:lumMod val="75000"/>
                </a:schemeClr>
              </a:buClr>
              <a:tabLst>
                <a:tab pos="536575" algn="l"/>
              </a:tabLst>
            </a:pPr>
            <a:r>
              <a:rPr lang="fr-CA" sz="3600" dirty="0">
                <a:solidFill>
                  <a:srgbClr val="00B0F0"/>
                </a:solidFill>
              </a:rPr>
              <a:t>Constats de la formation duale et développement</a:t>
            </a:r>
          </a:p>
          <a:p>
            <a:pPr marL="542925" lvl="1" indent="-357188">
              <a:spcAft>
                <a:spcPts val="2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2000" dirty="0">
                <a:solidFill>
                  <a:schemeClr val="tx1"/>
                </a:solidFill>
              </a:rPr>
              <a:t>Ancienne formule par rapport à la nouvelle formule, pourquoi changer?</a:t>
            </a:r>
            <a:endParaRPr lang="fr-CA" sz="2000" dirty="0">
              <a:solidFill>
                <a:schemeClr val="tx1"/>
              </a:solidFill>
              <a:cs typeface="Calibri"/>
            </a:endParaRPr>
          </a:p>
          <a:p>
            <a:pPr marL="542925" lvl="1" indent="-357188">
              <a:spcAft>
                <a:spcPts val="2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2000" dirty="0">
                <a:solidFill>
                  <a:schemeClr val="tx1"/>
                </a:solidFill>
              </a:rPr>
              <a:t>Visite de toutes les entreprises + notes des élèves</a:t>
            </a:r>
          </a:p>
          <a:p>
            <a:pPr marL="542925" lvl="1" indent="-357188">
              <a:spcAft>
                <a:spcPts val="2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2000" dirty="0">
                <a:solidFill>
                  <a:schemeClr val="tx1"/>
                </a:solidFill>
              </a:rPr>
              <a:t>Activité d’entrevues et de CV avec des professionnels </a:t>
            </a:r>
          </a:p>
          <a:p>
            <a:pPr marL="542925" lvl="1" indent="-357188">
              <a:spcAft>
                <a:spcPts val="2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2000" dirty="0">
                <a:solidFill>
                  <a:schemeClr val="tx1"/>
                </a:solidFill>
              </a:rPr>
              <a:t>Entrevues avec les élèves sous forme de </a:t>
            </a:r>
            <a:r>
              <a:rPr lang="fr-CA" sz="2000" i="1" dirty="0">
                <a:solidFill>
                  <a:schemeClr val="tx1"/>
                </a:solidFill>
              </a:rPr>
              <a:t>speed dating </a:t>
            </a:r>
            <a:r>
              <a:rPr lang="fr-CA" sz="2000" dirty="0">
                <a:solidFill>
                  <a:schemeClr val="tx1"/>
                </a:solidFill>
              </a:rPr>
              <a:t>+ notes des ressources humaines</a:t>
            </a:r>
            <a:endParaRPr lang="fr-CA" sz="2000" dirty="0">
              <a:solidFill>
                <a:schemeClr val="tx1"/>
              </a:solidFill>
              <a:cs typeface="Calibri"/>
            </a:endParaRPr>
          </a:p>
          <a:p>
            <a:pPr marL="542925" lvl="1" indent="-357188">
              <a:spcAft>
                <a:spcPts val="2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2000" dirty="0">
                <a:solidFill>
                  <a:schemeClr val="tx1"/>
                </a:solidFill>
              </a:rPr>
              <a:t>Choix de l’élève par l'entreprise</a:t>
            </a:r>
            <a:endParaRPr lang="fr-CA" sz="2000" dirty="0">
              <a:solidFill>
                <a:schemeClr val="tx1"/>
              </a:solidFill>
              <a:cs typeface="Calibri"/>
            </a:endParaRPr>
          </a:p>
          <a:p>
            <a:pPr marL="542925" lvl="1" indent="-357188">
              <a:spcAft>
                <a:spcPts val="2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2000" dirty="0">
                <a:solidFill>
                  <a:schemeClr val="tx1"/>
                </a:solidFill>
              </a:rPr>
              <a:t>Financement de la Commission des partenaires du marché du travail (CPMT)</a:t>
            </a:r>
          </a:p>
          <a:p>
            <a:pPr marL="542925" lvl="1" indent="-357188">
              <a:spcAft>
                <a:spcPts val="2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2000" dirty="0">
                <a:solidFill>
                  <a:schemeClr val="tx1"/>
                </a:solidFill>
              </a:rPr>
              <a:t>Registre de présences + communication</a:t>
            </a:r>
          </a:p>
          <a:p>
            <a:pPr marL="933450" lvl="1" indent="-571500">
              <a:spcAft>
                <a:spcPts val="2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536575" algn="l"/>
              </a:tabLst>
            </a:pPr>
            <a:endParaRPr lang="fr-CA" sz="2000" dirty="0"/>
          </a:p>
          <a:p>
            <a:pPr marL="933450" lvl="1" indent="-571500">
              <a:spcAft>
                <a:spcPts val="2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536575" algn="l"/>
              </a:tabLst>
            </a:pPr>
            <a:endParaRPr lang="fr-CA" sz="2000" dirty="0">
              <a:solidFill>
                <a:schemeClr val="tx1"/>
              </a:solidFill>
            </a:endParaRPr>
          </a:p>
          <a:p>
            <a:pPr marL="571500" indent="-571500">
              <a:spcAft>
                <a:spcPts val="2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536575" algn="l"/>
              </a:tabLst>
            </a:pPr>
            <a:endParaRPr lang="fr-CA" dirty="0">
              <a:solidFill>
                <a:schemeClr val="tx1"/>
              </a:solidFill>
            </a:endParaRPr>
          </a:p>
          <a:p>
            <a:pPr>
              <a:spcAft>
                <a:spcPts val="2000"/>
              </a:spcAft>
              <a:buClr>
                <a:schemeClr val="accent1">
                  <a:lumMod val="75000"/>
                </a:schemeClr>
              </a:buClr>
              <a:tabLst>
                <a:tab pos="536575" algn="l"/>
              </a:tabLst>
            </a:pPr>
            <a:endParaRPr lang="fr-CA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8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Projet de formation DEP Soudage-montage</a:t>
            </a:r>
          </a:p>
          <a:p>
            <a:r>
              <a:rPr lang="fr-FR" dirty="0"/>
              <a:t>(Entreprises – CIMIC)</a:t>
            </a:r>
          </a:p>
          <a:p>
            <a:endParaRPr lang="fr-FR" dirty="0"/>
          </a:p>
        </p:txBody>
      </p:sp>
      <p:sp>
        <p:nvSpPr>
          <p:cNvPr id="5" name="Espace réservé du texte 1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1460602" y="764704"/>
            <a:ext cx="7503886" cy="5904656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spcAft>
                <a:spcPts val="2000"/>
              </a:spcAft>
              <a:buClr>
                <a:schemeClr val="accent1">
                  <a:lumMod val="75000"/>
                </a:schemeClr>
              </a:buClr>
              <a:tabLst>
                <a:tab pos="536575" algn="l"/>
              </a:tabLst>
            </a:pPr>
            <a:r>
              <a:rPr lang="fr-CA" sz="4000" dirty="0">
                <a:solidFill>
                  <a:srgbClr val="00B0F0"/>
                </a:solidFill>
              </a:rPr>
              <a:t>Calendrier de formation</a:t>
            </a:r>
          </a:p>
          <a:p>
            <a:pPr marL="622300" lvl="1" indent="-436563">
              <a:spcAft>
                <a:spcPts val="2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3600" dirty="0">
                <a:solidFill>
                  <a:schemeClr val="tx1"/>
                </a:solidFill>
              </a:rPr>
              <a:t>Formation au CIMIC</a:t>
            </a:r>
          </a:p>
          <a:p>
            <a:pPr marL="622300" lvl="1" indent="-436563">
              <a:spcAft>
                <a:spcPts val="2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3600" dirty="0">
                <a:solidFill>
                  <a:schemeClr val="tx1"/>
                </a:solidFill>
              </a:rPr>
              <a:t>Formation en entreprise</a:t>
            </a:r>
          </a:p>
          <a:p>
            <a:pPr marL="622300" lvl="1" indent="-436563">
              <a:spcAft>
                <a:spcPts val="2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3600" dirty="0">
                <a:solidFill>
                  <a:schemeClr val="tx1"/>
                </a:solidFill>
              </a:rPr>
              <a:t>Disponible pour le travail</a:t>
            </a:r>
          </a:p>
          <a:p>
            <a:pPr marL="622300" lvl="1" indent="-436563">
              <a:spcAft>
                <a:spcPts val="20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fr-CA" sz="3600" dirty="0">
                <a:solidFill>
                  <a:schemeClr val="tx1"/>
                </a:solidFill>
              </a:rPr>
              <a:t>Congés pédagogiques, etc.</a:t>
            </a:r>
            <a:endParaRPr lang="fr-CA" sz="3800" dirty="0">
              <a:solidFill>
                <a:schemeClr val="tx1"/>
              </a:solidFill>
            </a:endParaRPr>
          </a:p>
          <a:p>
            <a:pPr>
              <a:spcAft>
                <a:spcPts val="2000"/>
              </a:spcAft>
              <a:buClr>
                <a:schemeClr val="accent1">
                  <a:lumMod val="75000"/>
                </a:schemeClr>
              </a:buClr>
              <a:tabLst>
                <a:tab pos="536575" algn="l"/>
              </a:tabLst>
            </a:pPr>
            <a:endParaRPr lang="fr-CA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640"/>
            <a:ext cx="6163994" cy="65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3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7835900" cy="331236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47664" y="33265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fr-CA" sz="4000" u="sng" dirty="0">
                <a:solidFill>
                  <a:srgbClr val="00B0F0"/>
                </a:solidFill>
              </a:rPr>
              <a:t>Dual 5 et Dual 6 en entreprise</a:t>
            </a:r>
          </a:p>
        </p:txBody>
      </p:sp>
    </p:spTree>
    <p:extLst>
      <p:ext uri="{BB962C8B-B14F-4D97-AF65-F5344CB8AC3E}">
        <p14:creationId xmlns:p14="http://schemas.microsoft.com/office/powerpoint/2010/main" val="86635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Projet de formation DEP Soudage-montage</a:t>
            </a:r>
          </a:p>
          <a:p>
            <a:r>
              <a:rPr lang="fr-FR" dirty="0"/>
              <a:t>(Entreprises – CIMIC)</a:t>
            </a:r>
          </a:p>
          <a:p>
            <a:endParaRPr lang="fr-FR" dirty="0"/>
          </a:p>
        </p:txBody>
      </p:sp>
      <p:sp>
        <p:nvSpPr>
          <p:cNvPr id="5" name="Espace réservé du texte 1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1497277" y="836712"/>
            <a:ext cx="7503886" cy="54006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fr-CA" sz="3200" dirty="0">
                <a:solidFill>
                  <a:srgbClr val="00B0F0"/>
                </a:solidFill>
              </a:rPr>
              <a:t>Compétences acquises par les élèves depuis le stage d’observation </a:t>
            </a:r>
            <a:endParaRPr lang="fr-CA" sz="3200" dirty="0">
              <a:solidFill>
                <a:srgbClr val="00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fr-CA" sz="3200" dirty="0">
              <a:solidFill>
                <a:srgbClr val="000000"/>
              </a:solidFill>
            </a:endParaRPr>
          </a:p>
          <a:p>
            <a:pPr marL="542925" lvl="0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</a:pPr>
            <a:r>
              <a:rPr lang="fr-CA" sz="2800" dirty="0">
                <a:solidFill>
                  <a:srgbClr val="000000"/>
                </a:solidFill>
              </a:rPr>
              <a:t>Situation au regard du métier </a:t>
            </a:r>
            <a:r>
              <a:rPr lang="fr-CA" sz="2800" dirty="0">
                <a:solidFill>
                  <a:srgbClr val="92D050"/>
                </a:solidFill>
              </a:rPr>
              <a:t>(terminé)</a:t>
            </a:r>
          </a:p>
          <a:p>
            <a:pPr marL="542925" lvl="0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</a:pPr>
            <a:r>
              <a:rPr lang="fr-CA" sz="2800" dirty="0">
                <a:solidFill>
                  <a:srgbClr val="000000"/>
                </a:solidFill>
              </a:rPr>
              <a:t>Sensibilisation aux règles de santé et sécurité </a:t>
            </a:r>
            <a:r>
              <a:rPr lang="fr-CA" sz="2800" dirty="0">
                <a:solidFill>
                  <a:srgbClr val="FF0000"/>
                </a:solidFill>
              </a:rPr>
              <a:t>(reste 8 heures)</a:t>
            </a:r>
          </a:p>
          <a:p>
            <a:pPr marL="542925" lvl="0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</a:pPr>
            <a:r>
              <a:rPr lang="fr-CA" sz="2800" dirty="0">
                <a:solidFill>
                  <a:srgbClr val="000000"/>
                </a:solidFill>
              </a:rPr>
              <a:t>Coupage de métaux ferreux et non-ferreux </a:t>
            </a:r>
            <a:r>
              <a:rPr lang="fr-CA" sz="2800" dirty="0">
                <a:solidFill>
                  <a:srgbClr val="92D050"/>
                </a:solidFill>
              </a:rPr>
              <a:t>(terminé)</a:t>
            </a:r>
          </a:p>
          <a:p>
            <a:pPr marL="542925" lvl="0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</a:pPr>
            <a:r>
              <a:rPr lang="fr-CA" sz="2800" dirty="0">
                <a:solidFill>
                  <a:srgbClr val="000000"/>
                </a:solidFill>
              </a:rPr>
              <a:t>Théorie relative au soudage SMAW </a:t>
            </a:r>
            <a:r>
              <a:rPr lang="fr-CA" sz="2800" dirty="0">
                <a:solidFill>
                  <a:srgbClr val="92D050"/>
                </a:solidFill>
              </a:rPr>
              <a:t>(terminé)</a:t>
            </a:r>
          </a:p>
          <a:p>
            <a:pPr marL="542925" lvl="0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</a:pPr>
            <a:r>
              <a:rPr lang="fr-CA" sz="2800" dirty="0">
                <a:solidFill>
                  <a:srgbClr val="000000"/>
                </a:solidFill>
              </a:rPr>
              <a:t>Communication en milieu de travail </a:t>
            </a:r>
            <a:r>
              <a:rPr lang="fr-CA" sz="2800" dirty="0">
                <a:solidFill>
                  <a:srgbClr val="FF0000"/>
                </a:solidFill>
              </a:rPr>
              <a:t>(en cours)</a:t>
            </a:r>
          </a:p>
          <a:p>
            <a:pPr marL="542925" lvl="0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</a:pPr>
            <a:r>
              <a:rPr lang="fr-CA" sz="2800" dirty="0">
                <a:solidFill>
                  <a:srgbClr val="000000"/>
                </a:solidFill>
              </a:rPr>
              <a:t>Utilisation de recherche d’emploi </a:t>
            </a:r>
            <a:r>
              <a:rPr lang="fr-CA" sz="2800" dirty="0">
                <a:solidFill>
                  <a:srgbClr val="92D050"/>
                </a:solidFill>
              </a:rPr>
              <a:t>(terminé)</a:t>
            </a:r>
          </a:p>
          <a:p>
            <a:pPr marL="542925" lvl="0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</a:pPr>
            <a:r>
              <a:rPr lang="fr-CA" sz="2800" dirty="0">
                <a:solidFill>
                  <a:srgbClr val="000000"/>
                </a:solidFill>
              </a:rPr>
              <a:t>Soudage SMAW </a:t>
            </a:r>
            <a:r>
              <a:rPr lang="fr-CA" sz="2800" dirty="0">
                <a:solidFill>
                  <a:srgbClr val="FF0000"/>
                </a:solidFill>
              </a:rPr>
              <a:t>(en cours)</a:t>
            </a:r>
          </a:p>
          <a:p>
            <a:pPr marL="501650">
              <a:spcAft>
                <a:spcPts val="2000"/>
              </a:spcAft>
              <a:buClr>
                <a:schemeClr val="accent1">
                  <a:lumMod val="75000"/>
                </a:schemeClr>
              </a:buClr>
            </a:pP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9712" y="1582958"/>
            <a:ext cx="7193655" cy="501439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>
              <a:buFont typeface="Wingdings" panose="05000000000000000000" pitchFamily="2" charset="2"/>
              <a:buChar char="Ø"/>
            </a:pPr>
            <a:endParaRPr lang="fr-CA" sz="1800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92598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25D741246B341A9777A25563B8A05" ma:contentTypeVersion="4" ma:contentTypeDescription="Crée un document." ma:contentTypeScope="" ma:versionID="6e43f9240596700f6b17814a73919026">
  <xsd:schema xmlns:xsd="http://www.w3.org/2001/XMLSchema" xmlns:xs="http://www.w3.org/2001/XMLSchema" xmlns:p="http://schemas.microsoft.com/office/2006/metadata/properties" xmlns:ns2="68e24c7d-356d-4531-af2a-a64882401a76" targetNamespace="http://schemas.microsoft.com/office/2006/metadata/properties" ma:root="true" ma:fieldsID="a95a65a0a0228d78a292bd9e6dd0a516" ns2:_="">
    <xsd:import namespace="68e24c7d-356d-4531-af2a-a64882401a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e24c7d-356d-4531-af2a-a64882401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E57C86-7DE5-48F6-A021-E16405910D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42FF0F-8116-475B-B3DA-A46C1B188F50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7BB1D00-8F0F-402B-866C-B810207E4F7C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9716</TotalTime>
  <Words>488</Words>
  <Application>Microsoft Office PowerPoint</Application>
  <PresentationFormat>Affichage à l'écran (4:3)</PresentationFormat>
  <Paragraphs>104</Paragraphs>
  <Slides>28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Calibri</vt:lpstr>
      <vt:lpstr>Calibri Light</vt:lpstr>
      <vt:lpstr>Wingdings</vt:lpstr>
      <vt:lpstr>Rétrospective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Baisse du nombre de diplômés</dc:title>
  <dc:creator>Claude</dc:creator>
  <cp:lastModifiedBy>Jacques Chantal</cp:lastModifiedBy>
  <cp:revision>341</cp:revision>
  <cp:lastPrinted>2020-02-21T17:11:25Z</cp:lastPrinted>
  <dcterms:created xsi:type="dcterms:W3CDTF">2011-02-18T13:37:49Z</dcterms:created>
  <dcterms:modified xsi:type="dcterms:W3CDTF">2021-04-09T13:40:01Z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0x010100AE025D741246B341A9777A25563B8A05</vt:lpwstr>
  </property>
</Properties>
</file>